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0" r:id="rId3"/>
    <p:sldMasterId id="2147483657" r:id="rId4"/>
  </p:sldMasterIdLst>
  <p:notesMasterIdLst>
    <p:notesMasterId r:id="rId101"/>
  </p:notesMasterIdLst>
  <p:handoutMasterIdLst>
    <p:handoutMasterId r:id="rId102"/>
  </p:handoutMasterIdLst>
  <p:sldIdLst>
    <p:sldId id="265" r:id="rId5"/>
    <p:sldId id="618" r:id="rId6"/>
    <p:sldId id="619" r:id="rId7"/>
    <p:sldId id="620" r:id="rId8"/>
    <p:sldId id="621" r:id="rId9"/>
    <p:sldId id="624" r:id="rId10"/>
    <p:sldId id="723" r:id="rId11"/>
    <p:sldId id="625" r:id="rId12"/>
    <p:sldId id="626" r:id="rId13"/>
    <p:sldId id="627" r:id="rId14"/>
    <p:sldId id="704" r:id="rId15"/>
    <p:sldId id="705" r:id="rId16"/>
    <p:sldId id="710" r:id="rId17"/>
    <p:sldId id="707" r:id="rId18"/>
    <p:sldId id="708" r:id="rId19"/>
    <p:sldId id="709" r:id="rId20"/>
    <p:sldId id="712" r:id="rId21"/>
    <p:sldId id="713" r:id="rId22"/>
    <p:sldId id="721" r:id="rId23"/>
    <p:sldId id="714" r:id="rId24"/>
    <p:sldId id="628" r:id="rId25"/>
    <p:sldId id="629" r:id="rId26"/>
    <p:sldId id="630" r:id="rId27"/>
    <p:sldId id="631" r:id="rId28"/>
    <p:sldId id="632" r:id="rId29"/>
    <p:sldId id="633" r:id="rId30"/>
    <p:sldId id="634" r:id="rId31"/>
    <p:sldId id="635" r:id="rId32"/>
    <p:sldId id="636" r:id="rId33"/>
    <p:sldId id="637" r:id="rId34"/>
    <p:sldId id="638" r:id="rId35"/>
    <p:sldId id="720" r:id="rId36"/>
    <p:sldId id="640" r:id="rId37"/>
    <p:sldId id="641" r:id="rId38"/>
    <p:sldId id="642" r:id="rId39"/>
    <p:sldId id="643" r:id="rId40"/>
    <p:sldId id="666" r:id="rId41"/>
    <p:sldId id="645" r:id="rId42"/>
    <p:sldId id="646" r:id="rId43"/>
    <p:sldId id="647" r:id="rId44"/>
    <p:sldId id="667" r:id="rId45"/>
    <p:sldId id="649" r:id="rId46"/>
    <p:sldId id="650" r:id="rId47"/>
    <p:sldId id="651" r:id="rId48"/>
    <p:sldId id="652" r:id="rId49"/>
    <p:sldId id="668" r:id="rId50"/>
    <p:sldId id="654" r:id="rId51"/>
    <p:sldId id="669" r:id="rId52"/>
    <p:sldId id="656" r:id="rId53"/>
    <p:sldId id="657" r:id="rId54"/>
    <p:sldId id="658" r:id="rId55"/>
    <p:sldId id="659" r:id="rId56"/>
    <p:sldId id="660" r:id="rId57"/>
    <p:sldId id="715" r:id="rId58"/>
    <p:sldId id="662" r:id="rId59"/>
    <p:sldId id="663" r:id="rId60"/>
    <p:sldId id="664" r:id="rId61"/>
    <p:sldId id="665" r:id="rId62"/>
    <p:sldId id="670" r:id="rId63"/>
    <p:sldId id="671" r:id="rId64"/>
    <p:sldId id="672" r:id="rId65"/>
    <p:sldId id="673" r:id="rId66"/>
    <p:sldId id="674" r:id="rId67"/>
    <p:sldId id="681" r:id="rId68"/>
    <p:sldId id="680" r:id="rId69"/>
    <p:sldId id="722" r:id="rId70"/>
    <p:sldId id="683" r:id="rId71"/>
    <p:sldId id="675" r:id="rId72"/>
    <p:sldId id="676" r:id="rId73"/>
    <p:sldId id="677" r:id="rId74"/>
    <p:sldId id="678" r:id="rId75"/>
    <p:sldId id="679" r:id="rId76"/>
    <p:sldId id="684" r:id="rId77"/>
    <p:sldId id="685" r:id="rId78"/>
    <p:sldId id="686" r:id="rId79"/>
    <p:sldId id="691" r:id="rId80"/>
    <p:sldId id="688" r:id="rId81"/>
    <p:sldId id="689" r:id="rId82"/>
    <p:sldId id="682" r:id="rId83"/>
    <p:sldId id="690" r:id="rId84"/>
    <p:sldId id="692" r:id="rId85"/>
    <p:sldId id="693" r:id="rId86"/>
    <p:sldId id="694" r:id="rId87"/>
    <p:sldId id="696" r:id="rId88"/>
    <p:sldId id="695" r:id="rId89"/>
    <p:sldId id="697" r:id="rId90"/>
    <p:sldId id="698" r:id="rId91"/>
    <p:sldId id="699" r:id="rId92"/>
    <p:sldId id="700" r:id="rId93"/>
    <p:sldId id="701" r:id="rId94"/>
    <p:sldId id="702" r:id="rId95"/>
    <p:sldId id="703" r:id="rId96"/>
    <p:sldId id="616" r:id="rId97"/>
    <p:sldId id="716" r:id="rId98"/>
    <p:sldId id="717" r:id="rId99"/>
    <p:sldId id="719" r:id="rId10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78" autoAdjust="0"/>
    <p:restoredTop sz="84223" autoAdjust="0"/>
  </p:normalViewPr>
  <p:slideViewPr>
    <p:cSldViewPr>
      <p:cViewPr varScale="1">
        <p:scale>
          <a:sx n="94" d="100"/>
          <a:sy n="94" d="100"/>
        </p:scale>
        <p:origin x="180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notesMaster" Target="notesMasters/notesMaster1.xml"/><Relationship Id="rId102" Type="http://schemas.openxmlformats.org/officeDocument/2006/relationships/handoutMaster" Target="handoutMasters/handout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00" Type="http://schemas.openxmlformats.org/officeDocument/2006/relationships/slide" Target="slides/slide96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4/30/16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4/30/16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9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5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5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17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38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4/30/16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7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0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4/30/16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81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4/30/16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4/30/16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7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4/30/16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4" r:id="rId4"/>
    <p:sldLayoutId id="2147483675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6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6" r:id="rId4"/>
    <p:sldLayoutId id="2147483677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framebox.org/" TargetMode="External"/><Relationship Id="rId4" Type="http://schemas.openxmlformats.org/officeDocument/2006/relationships/hyperlink" Target="http://960.gs/" TargetMode="External"/><Relationship Id="rId5" Type="http://schemas.openxmlformats.org/officeDocument/2006/relationships/hyperlink" Target="http://bit.ly/1sjYaFC" TargetMode="External"/><Relationship Id="rId6" Type="http://schemas.openxmlformats.org/officeDocument/2006/relationships/hyperlink" Target="http://www.designbygrid.com/" TargetMode="External"/><Relationship Id="rId7" Type="http://schemas.openxmlformats.org/officeDocument/2006/relationships/hyperlink" Target="http://bit.ly/1CM4Hzo" TargetMode="External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balsamiq.com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gi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jpeg"/><Relationship Id="rId3" Type="http://schemas.openxmlformats.org/officeDocument/2006/relationships/image" Target="../media/image4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gi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Behold Bootstrap!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April </a:t>
            </a:r>
            <a:r>
              <a:rPr lang="en-US" dirty="0" smtClean="0"/>
              <a:t>30, </a:t>
            </a:r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</a:t>
            </a:r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Bootstrap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Pains of HW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77771" y="5652848"/>
            <a:ext cx="7940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Plain 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HTML + CSS makes layout building challenging</a:t>
            </a:r>
            <a:endParaRPr 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You (Probably) Feel About CSS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Then Came Bootstrap…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Powered by Bootstrap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Deal!!!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Phase Bootstrap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buttons and tables).</a:t>
            </a: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Sketching / Grid Layouts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Facebook surf at your own peril (and to the peril of the galaxy)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Because in our opinion, these next two sections are of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</a:t>
            </a:r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ONES</a:t>
            </a:r>
          </a:p>
          <a:p>
            <a:pPr marL="0" indent="0" algn="ctr"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Sketches</a:t>
            </a:r>
            <a:endParaRPr lang="en-US" dirty="0"/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 smtClean="0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Wireframing Tools:</a:t>
            </a:r>
          </a:p>
          <a:p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Balsamiq***: 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Framebox: 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GuideGuide: 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Rows and Columns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  <a:endParaRPr lang="en-US" sz="20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6</a:t>
            </a:r>
            <a:r>
              <a:rPr lang="en-US" b="1" dirty="0" smtClean="0"/>
              <a:t> 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Total Not relevant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Try!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57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Up!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/>
              <a:t>4</a:t>
            </a:r>
          </a:p>
          <a:p>
            <a:pPr algn="ctr"/>
            <a:r>
              <a:rPr lang="en-US" b="1" smtClean="0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Total Not relevant</a:t>
            </a:r>
            <a:endParaRPr 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Up!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1***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4</a:t>
            </a:r>
            <a:endParaRPr lang="en-US" sz="4000" b="1" dirty="0"/>
          </a:p>
          <a:p>
            <a:pPr algn="ctr"/>
            <a:r>
              <a:rPr lang="en-US" b="1" dirty="0" smtClean="0"/>
              <a:t>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Total Not relevant</a:t>
            </a:r>
            <a:endParaRPr lang="en-US" sz="1200" b="1" dirty="0"/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Try!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045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Up!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Up!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  <a:endParaRPr lang="en-US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1***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1***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4</a:t>
            </a:r>
            <a:endParaRPr lang="en-US" sz="4000" b="1" dirty="0"/>
          </a:p>
          <a:p>
            <a:pPr algn="ctr"/>
            <a:r>
              <a:rPr lang="en-US" b="1" dirty="0" smtClean="0"/>
              <a:t>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Total Not relevant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SUB-</a:t>
            </a:r>
          </a:p>
          <a:p>
            <a:pPr algn="ctr"/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4</a:t>
            </a:r>
            <a:endParaRPr lang="en-US" sz="4000" b="1" dirty="0"/>
          </a:p>
          <a:p>
            <a:pPr algn="ctr"/>
            <a:r>
              <a:rPr lang="en-US" b="1" dirty="0" smtClean="0"/>
              <a:t>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SUB-</a:t>
            </a:r>
          </a:p>
          <a:p>
            <a:pPr algn="ctr"/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Try!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Real Example App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6492" y="3253292"/>
            <a:ext cx="4583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https://mean-google-maps.herokuapp.com/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351505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9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990600"/>
            <a:ext cx="8458200" cy="49530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6100332"/>
            <a:ext cx="8458200" cy="609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36457" y="72466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6054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3649" y="62204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670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990600"/>
            <a:ext cx="8458200" cy="49530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6100332"/>
            <a:ext cx="8458200" cy="609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6078" y="990600"/>
            <a:ext cx="4927922" cy="4953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86400" y="990600"/>
            <a:ext cx="3276600" cy="4953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202205" y="184601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6054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2204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406078" y="6102498"/>
            <a:ext cx="8433122" cy="607434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0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Design with Bootstrap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Genius Time!</a:t>
            </a:r>
            <a:endParaRPr lang="en-US" dirty="0"/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6" descr="http://vignette2.wikia.nocookie.net/animaljam/images/4/40/623px-Genius-meme.png/revision/latest?cb=201407200227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665" y="1950242"/>
            <a:ext cx="4876800" cy="37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1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Grid</a:t>
            </a:r>
            <a:endParaRPr lang="en-US" dirty="0"/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Grids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Every Bootstrap Grids is made up of… 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 smtClean="0">
                <a:latin typeface="Arial" panose="020B0604020202020204" pitchFamily="34" charset="0"/>
                <a:cs typeface="Arial" panose="020B0604020202020204" pitchFamily="34" charset="0"/>
              </a:rPr>
              <a:t>containers</a:t>
            </a:r>
            <a:r>
              <a:rPr lang="en-US" sz="1900" smtClean="0">
                <a:latin typeface="Arial" panose="020B0604020202020204" pitchFamily="34" charset="0"/>
                <a:cs typeface="Arial" panose="020B0604020202020204" pitchFamily="34" charset="0"/>
              </a:rPr>
              <a:t> - which wrap around the entire grid) </a:t>
            </a:r>
          </a:p>
          <a:p>
            <a:pPr lvl="1"/>
            <a:endParaRPr lang="en-US" sz="19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 smtClean="0">
                <a:latin typeface="Arial" panose="020B0604020202020204" pitchFamily="34" charset="0"/>
                <a:cs typeface="Arial" panose="020B0604020202020204" pitchFamily="34" charset="0"/>
              </a:rPr>
              <a:t>rows</a:t>
            </a:r>
            <a:r>
              <a:rPr lang="en-US" sz="1900" smtClean="0">
                <a:latin typeface="Arial" panose="020B0604020202020204" pitchFamily="34" charset="0"/>
                <a:cs typeface="Arial" panose="020B0604020202020204" pitchFamily="34" charset="0"/>
              </a:rPr>
              <a:t> - which are defined first and are just rows)</a:t>
            </a:r>
          </a:p>
          <a:p>
            <a:pPr lvl="1"/>
            <a:endParaRPr lang="en-US" sz="19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 smtClean="0">
                <a:latin typeface="Arial" panose="020B0604020202020204" pitchFamily="34" charset="0"/>
                <a:cs typeface="Arial" panose="020B0604020202020204" pitchFamily="34" charset="0"/>
              </a:rPr>
              <a:t>columns </a:t>
            </a:r>
            <a:r>
              <a:rPr lang="en-US" sz="1900" smtClean="0">
                <a:latin typeface="Arial" panose="020B0604020202020204" pitchFamily="34" charset="0"/>
                <a:cs typeface="Arial" panose="020B0604020202020204" pitchFamily="34" charset="0"/>
              </a:rPr>
              <a:t>- which are defined within rows and specify the columns. The sum total of all columns within a row </a:t>
            </a:r>
            <a:r>
              <a:rPr lang="en-US" sz="1900" b="1" u="sng" smtClean="0">
                <a:latin typeface="Arial" panose="020B0604020202020204" pitchFamily="34" charset="0"/>
                <a:cs typeface="Arial" panose="020B0604020202020204" pitchFamily="34" charset="0"/>
              </a:rPr>
              <a:t>must </a:t>
            </a:r>
            <a:r>
              <a:rPr lang="en-US" sz="1900" smtClean="0">
                <a:latin typeface="Arial" panose="020B0604020202020204" pitchFamily="34" charset="0"/>
                <a:cs typeface="Arial" panose="020B0604020202020204" pitchFamily="34" charset="0"/>
              </a:rPr>
              <a:t>add up to 12. 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Each of these elements is implemented by creating a </a:t>
            </a:r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 with a specific class name. </a:t>
            </a:r>
          </a:p>
          <a:p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your neighbors and explain to one another: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relationship between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containers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rows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and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columns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 (Draw it on a piece of paper for them)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syntax for each.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specific syntax details for columns.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Grids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2-InstructorGrids)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71860"/>
          </a:xfrm>
        </p:spPr>
        <p:txBody>
          <a:bodyPr/>
          <a:lstStyle/>
          <a:p>
            <a:r>
              <a:rPr lang="en-US" smtClean="0"/>
              <a:t>Sponsored by the number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1358900"/>
            <a:ext cx="42418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8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Twitter bootstrap, create a layout that looks like the one shown on the next screen.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some time prior to coding to draw out the grid layout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Count the number of rows and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the bootstrap grid syntax to code it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when you are done.  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Bootstrap Layouts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</a:t>
            </a:r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4-InstructorLayout) 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Twitter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0" y="914400"/>
            <a:ext cx="8825560" cy="35371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No. Columns always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Then your bootstrap grid will behave wildly.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will fill up the empty space (sometimes without your intention).</a:t>
            </a:r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Students will use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to create layouts</a:t>
            </a:r>
          </a:p>
          <a:p>
            <a:pPr marL="457200" indent="-457200"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Students will learn to use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media queries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for mobile responsive websites</a:t>
            </a:r>
          </a:p>
          <a:p>
            <a:pPr marL="457200" indent="-457200"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5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Responsive (HW)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viewing device.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webpage is displayed based on width, height, orientation, and even resolution. 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to help you create mobile responsive websites. 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(6-InstructorMedia)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YOUR TURN!!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YOUR TURN!!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is the user’s visible area of a webpage.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Viewport controls how a webpage is displayed on a mobile device. Without this, mobile devices would render the page at a typical desktop screen (scaled down). 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s://developers.google.com/speed/docs/insights/images/viewport/iphone_viewpo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842235"/>
            <a:ext cx="3048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developers.google.com/speed/docs/insights/images/viewport/iphone_no_viewpo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42235"/>
            <a:ext cx="3048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16200000">
            <a:off x="-1761187" y="1788469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 Viewport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3004731" y="1809213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Yes Viewport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44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Focus!</a:t>
            </a:r>
            <a:endParaRPr lang="en-US" dirty="0"/>
          </a:p>
        </p:txBody>
      </p:sp>
      <p:pic>
        <p:nvPicPr>
          <p:cNvPr id="1028" name="Picture 4" descr="http://assets.diylol.com/hfs/81b/e03/459/resized/mr-miyagi-focus-meme-generator-focus-grasshopper-5e64b5.jpg?13580368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66800"/>
            <a:ext cx="6096000" cy="424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This stuff is important…</a:t>
            </a:r>
            <a:endParaRPr 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7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next few moments on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site viewportemulator.com and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visit your favorite websites using various viewports. </a:t>
            </a: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the sites change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display wise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7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Challenge 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Permitting</a:t>
            </a:r>
            <a:endParaRPr lang="en-US" sz="20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795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YOUR TURN!!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around you (and </a:t>
            </a:r>
            <a:r>
              <a:rPr lang="en-US" sz="240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</a:t>
            </a:r>
            <a:r>
              <a:rPr lang="en-US" sz="240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Twitter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Bootstrap), create a complex layout of your own.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can use the layout provided to you as a guide, starting point, inspiration, or not at all.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85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322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3557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11609</TotalTime>
  <Words>1568</Words>
  <Application>Microsoft Macintosh PowerPoint</Application>
  <PresentationFormat>On-screen Show (4:3)</PresentationFormat>
  <Paragraphs>418</Paragraphs>
  <Slides>96</Slides>
  <Notes>35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96</vt:i4>
      </vt:variant>
    </vt:vector>
  </HeadingPairs>
  <TitlesOfParts>
    <vt:vector size="104" baseType="lpstr">
      <vt:lpstr>Arial</vt:lpstr>
      <vt:lpstr>Calibri Light</vt:lpstr>
      <vt:lpstr>Calibri</vt:lpstr>
      <vt:lpstr>Roboto</vt:lpstr>
      <vt:lpstr>UCF - Theme</vt:lpstr>
      <vt:lpstr>Unbranded</vt:lpstr>
      <vt:lpstr>UTAustin</vt:lpstr>
      <vt:lpstr>Rutgers - Theme</vt:lpstr>
      <vt:lpstr>Behold Bootstrap!</vt:lpstr>
      <vt:lpstr>PowerPoint Presentation</vt:lpstr>
      <vt:lpstr>PowerPoint Presentation</vt:lpstr>
      <vt:lpstr>PowerPoint Presentation</vt:lpstr>
      <vt:lpstr>PowerPoint Presentation</vt:lpstr>
      <vt:lpstr>Today’s Class</vt:lpstr>
      <vt:lpstr>Sponsored by the number</vt:lpstr>
      <vt:lpstr>Objectives</vt:lpstr>
      <vt:lpstr>Focus!</vt:lpstr>
      <vt:lpstr>Recap Bootstrap </vt:lpstr>
      <vt:lpstr>The Pains of HW 1</vt:lpstr>
      <vt:lpstr>How You (Probably) Feel About CSS</vt:lpstr>
      <vt:lpstr>But 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PowerPoint Presentation</vt:lpstr>
      <vt:lpstr>PowerPoint Presentation</vt:lpstr>
      <vt:lpstr>PowerPoint Presentation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More Genius Time!</vt:lpstr>
      <vt:lpstr>PowerPoint Presentation</vt:lpstr>
      <vt:lpstr>Bootstrap Grid</vt:lpstr>
      <vt:lpstr>Bootstrap Grids</vt:lpstr>
      <vt:lpstr>PowerPoint Presentation</vt:lpstr>
      <vt:lpstr>PowerPoint Presentation</vt:lpstr>
      <vt:lpstr>Coding Grids</vt:lpstr>
      <vt:lpstr>INSTRUCTOR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INSTRUCTOR DEMO!</vt:lpstr>
      <vt:lpstr>PowerPoint Presentation</vt:lpstr>
      <vt:lpstr>&gt; YOUR TURN!!</vt:lpstr>
      <vt:lpstr>Common Questions</vt:lpstr>
      <vt:lpstr>PowerPoint Presentation</vt:lpstr>
      <vt:lpstr>Mobile Responsive (HW)</vt:lpstr>
      <vt:lpstr>PowerPoint Presentation</vt:lpstr>
      <vt:lpstr>PowerPoint Presentation</vt:lpstr>
      <vt:lpstr>INSTRUCTOR DEMO!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Extra Challenge </vt:lpstr>
      <vt:lpstr>&gt; YOUR TURN!!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Roger Le</cp:lastModifiedBy>
  <cp:revision>1475</cp:revision>
  <cp:lastPrinted>2016-01-30T16:23:56Z</cp:lastPrinted>
  <dcterms:created xsi:type="dcterms:W3CDTF">2015-01-20T17:19:00Z</dcterms:created>
  <dcterms:modified xsi:type="dcterms:W3CDTF">2016-04-30T05:56:26Z</dcterms:modified>
</cp:coreProperties>
</file>